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Overpas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1" Type="http://schemas.openxmlformats.org/officeDocument/2006/relationships/slide" Target="slides/slide15.xml"/><Relationship Id="rId34" Type="http://schemas.openxmlformats.org/officeDocument/2006/relationships/font" Target="fonts/Overpass-italic.fntdata"/><Relationship Id="rId25" Type="http://schemas.openxmlformats.org/officeDocument/2006/relationships/slide" Target="slides/slide19.xml"/><Relationship Id="rId7" Type="http://schemas.openxmlformats.org/officeDocument/2006/relationships/slide" Target="slides/slide1.xml"/><Relationship Id="rId33" Type="http://schemas.openxmlformats.org/officeDocument/2006/relationships/font" Target="fonts/Overpass-bold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8" Type="http://schemas.openxmlformats.org/officeDocument/2006/relationships/customXml" Target="../customXml/item3.xml"/><Relationship Id="rId20" Type="http://schemas.openxmlformats.org/officeDocument/2006/relationships/slide" Target="slides/slide14.xml"/><Relationship Id="rId2" Type="http://schemas.openxmlformats.org/officeDocument/2006/relationships/viewProps" Target="viewProps.xml"/><Relationship Id="rId29" Type="http://schemas.openxmlformats.org/officeDocument/2006/relationships/font" Target="fonts/Montserrat-bold.fntdata"/><Relationship Id="rId16" Type="http://schemas.openxmlformats.org/officeDocument/2006/relationships/slide" Target="slides/slide10.xml"/><Relationship Id="rId24" Type="http://schemas.openxmlformats.org/officeDocument/2006/relationships/slide" Target="slides/slide18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font" Target="fonts/Overpass-regular.fntdata"/><Relationship Id="rId37" Type="http://schemas.openxmlformats.org/officeDocument/2006/relationships/customXml" Target="../customXml/item2.xml"/><Relationship Id="rId23" Type="http://schemas.openxmlformats.org/officeDocument/2006/relationships/slide" Target="slides/slide17.xml"/><Relationship Id="rId28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36" Type="http://schemas.openxmlformats.org/officeDocument/2006/relationships/customXml" Target="../customXml/item1.xml"/><Relationship Id="rId31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2" Type="http://schemas.openxmlformats.org/officeDocument/2006/relationships/slide" Target="slides/slide1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7" Type="http://schemas.openxmlformats.org/officeDocument/2006/relationships/slide" Target="slides/slide21.xml"/><Relationship Id="rId30" Type="http://schemas.openxmlformats.org/officeDocument/2006/relationships/font" Target="fonts/Montserrat-italic.fntdata"/><Relationship Id="rId35" Type="http://schemas.openxmlformats.org/officeDocument/2006/relationships/font" Target="fonts/Overpass-boldItalic.fntdata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dc89bc0d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dc89bc0d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dc89bc0d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dc89bc0d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dc89bc0d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dc89bc0d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dc89bc0d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dc89bc0d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dc89bc0d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dc89bc0d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dc89bc0d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dc89bc0d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dc89bc0d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dc89bc0d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dc89bc0d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dc89bc0d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dc89bc0d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dc89bc0d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2d1c2e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2d1c2e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2d1c2edc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2d1c2edc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e04adde4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e04adde4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45714ba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45714ba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45714ba4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45714ba4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dc89bc0d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dc89bc0d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dc89bc0d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dc89bc0d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dc89bc0d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dc89bc0d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dc89bc0d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dc89bc0d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dc89bc0d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dc89bc0d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c89bc0d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c89bc0d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dc89bc0d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dc89bc0d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471" y="344091"/>
            <a:ext cx="1750626" cy="5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/>
          <p:nvPr>
            <p:ph idx="3" type="pic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/>
        </p:nvSpPr>
        <p:spPr>
          <a:xfrm>
            <a:off x="356000" y="4527225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">
  <p:cSld name="BIG_NUMBER_1_1_1_1">
    <p:bg>
      <p:bgPr>
        <a:solidFill>
          <a:srgbClr val="FFA0F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625" y="1954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/>
        </p:nvSpPr>
        <p:spPr>
          <a:xfrm>
            <a:off x="145375" y="2260500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Užduotis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1"/>
          <p:cNvSpPr txBox="1"/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 1">
  <p:cSld name="2_Title and Content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" name="Google Shape;91;p14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92" name="Google Shape;92;p14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14"/>
          <p:cNvSpPr txBox="1"/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2" type="body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3" type="body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4" type="body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5" type="body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6" type="body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7" type="body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03" name="Google Shape;103;p14"/>
          <p:cNvSpPr/>
          <p:nvPr>
            <p:ph idx="8" type="pic"/>
          </p:nvPr>
        </p:nvSpPr>
        <p:spPr>
          <a:xfrm>
            <a:off x="416455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4"/>
          <p:cNvSpPr/>
          <p:nvPr>
            <p:ph idx="9" type="pic"/>
          </p:nvPr>
        </p:nvSpPr>
        <p:spPr>
          <a:xfrm>
            <a:off x="416455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4"/>
          <p:cNvSpPr/>
          <p:nvPr>
            <p:ph idx="13" type="pic"/>
          </p:nvPr>
        </p:nvSpPr>
        <p:spPr>
          <a:xfrm>
            <a:off x="416455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4"/>
          <p:cNvSpPr/>
          <p:nvPr>
            <p:ph idx="14" type="pic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4"/>
          <p:cNvSpPr/>
          <p:nvPr>
            <p:ph idx="15" type="pic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4"/>
          <p:cNvSpPr/>
          <p:nvPr>
            <p:ph idx="16" type="pic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471" y="344091"/>
            <a:ext cx="1750626" cy="5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>
            <p:ph idx="2" type="body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3" type="pic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6"/>
          <p:cNvSpPr txBox="1"/>
          <p:nvPr/>
        </p:nvSpPr>
        <p:spPr>
          <a:xfrm>
            <a:off x="356000" y="4527225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2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22" name="Google Shape;122;p17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23" name="Google Shape;123;p17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7"/>
          <p:cNvSpPr txBox="1"/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2" type="body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3" type="body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4" type="body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5" type="body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6" type="body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7" type="body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37" name="Google Shape;137;p18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38" name="Google Shape;138;p18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18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3" type="body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Topic">
  <p:cSld name="MAIN_POINT">
    <p:bg>
      <p:bgPr>
        <a:solidFill>
          <a:srgbClr val="9945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800"/>
              <a:buFont typeface="Montserrat"/>
              <a:buNone/>
              <a:defRPr b="1" sz="4800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150" y="4540950"/>
            <a:ext cx="9144000" cy="6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8658488" y="4693995"/>
            <a:ext cx="308708" cy="332067"/>
            <a:chOff x="7684476" y="458788"/>
            <a:chExt cx="632987" cy="680883"/>
          </a:xfrm>
        </p:grpSpPr>
        <p:sp>
          <p:nvSpPr>
            <p:cNvPr id="149" name="Google Shape;149;p19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and Resul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0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55" name="Google Shape;155;p20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20"/>
          <p:cNvSpPr txBox="1"/>
          <p:nvPr/>
        </p:nvSpPr>
        <p:spPr>
          <a:xfrm>
            <a:off x="128975" y="98625"/>
            <a:ext cx="8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Kodas</a:t>
            </a:r>
            <a:endParaRPr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4689000" y="98625"/>
            <a:ext cx="12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Rezultatas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Logo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163" name="Google Shape;163;p21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64" name="Google Shape;164;p21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2_Title and Content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9" name="Google Shape;19;p3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1048941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1048941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4" type="body"/>
          </p:nvPr>
        </p:nvSpPr>
        <p:spPr>
          <a:xfrm>
            <a:off x="1048941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5" type="body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6" type="body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7" type="body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nd Title">
  <p:cSld name="CAPTION_ONLY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170" name="Google Shape;170;p22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171" name="Google Shape;171;p22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22"/>
          <p:cNvSpPr txBox="1"/>
          <p:nvPr>
            <p:ph type="title"/>
          </p:nvPr>
        </p:nvSpPr>
        <p:spPr>
          <a:xfrm>
            <a:off x="360300" y="34410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ffee Break">
  <p:cSld name="BIG_NUMBER_1">
    <p:bg>
      <p:bgPr>
        <a:solidFill>
          <a:srgbClr val="FE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00475" y="1363925"/>
            <a:ext cx="3943525" cy="39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1170650" y="3244100"/>
            <a:ext cx="2928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* Kavos pertraukėlė iki </a:t>
            </a:r>
            <a:endParaRPr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Sugrįžę praneškite parašydami į chat’ą “+”</a:t>
            </a:r>
            <a:endParaRPr b="1"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Pertraukėlė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2503500" y="3244088"/>
            <a:ext cx="1016700" cy="1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1000"/>
              <a:buFont typeface="Overpass"/>
              <a:buNone/>
              <a:defRPr b="1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BIG_NUMBER_1_1">
    <p:bg>
      <p:bgPr>
        <a:solidFill>
          <a:srgbClr val="A6DD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2">
            <a:alphaModFix/>
          </a:blip>
          <a:srcRect b="12469" l="0" r="0" t="22649"/>
          <a:stretch/>
        </p:blipFill>
        <p:spPr>
          <a:xfrm>
            <a:off x="3997175" y="1804075"/>
            <a:ext cx="5146825" cy="3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Klausimai?</a:t>
            </a:r>
            <a:endParaRPr b="1" sz="4800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nstration">
  <p:cSld name="BIG_NUMBER_1_1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2">
            <a:alphaModFix/>
          </a:blip>
          <a:srcRect b="13926" l="0" r="0" t="0"/>
          <a:stretch/>
        </p:blipFill>
        <p:spPr>
          <a:xfrm>
            <a:off x="4000500" y="716450"/>
            <a:ext cx="5143500" cy="4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">
  <p:cSld name="BIG_NUMBER_1_1_1_1">
    <p:bg>
      <p:bgPr>
        <a:solidFill>
          <a:srgbClr val="FFA0F7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6625" y="1954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145375" y="2260500"/>
            <a:ext cx="302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Užduotis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 1">
  <p:cSld name="BIG_NUMBER_1_1_1_1_1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Namų darbas</a:t>
            </a:r>
            <a:endParaRPr b="1"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9400" y="0"/>
            <a:ext cx="4905425" cy="4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 1 1">
  <p:cSld name="BIG_NUMBER_1_1_1_1_1_1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145375" y="2260500"/>
            <a:ext cx="525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Iki kito karto!</a:t>
            </a:r>
            <a:endParaRPr b="1"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2">
            <a:alphaModFix/>
          </a:blip>
          <a:srcRect b="23803" l="0" r="0" t="0"/>
          <a:stretch/>
        </p:blipFill>
        <p:spPr>
          <a:xfrm>
            <a:off x="4819100" y="1848125"/>
            <a:ext cx="4324900" cy="32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34" name="Google Shape;34;p4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3" type="body"/>
          </p:nvPr>
        </p:nvSpPr>
        <p:spPr>
          <a:xfrm>
            <a:off x="49215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•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Topic">
  <p:cSld name="MAIN_POINT">
    <p:bg>
      <p:bgPr>
        <a:solidFill>
          <a:srgbClr val="9945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800"/>
              <a:buFont typeface="Montserrat"/>
              <a:buNone/>
              <a:defRPr b="1" sz="4800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50" y="4540950"/>
            <a:ext cx="9144000" cy="6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8658488" y="4693995"/>
            <a:ext cx="308708" cy="332067"/>
            <a:chOff x="7684476" y="458788"/>
            <a:chExt cx="632987" cy="680883"/>
          </a:xfrm>
        </p:grpSpPr>
        <p:sp>
          <p:nvSpPr>
            <p:cNvPr id="45" name="Google Shape;45;p5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and Resul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51" name="Google Shape;51;p6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6"/>
          <p:cNvSpPr txBox="1"/>
          <p:nvPr/>
        </p:nvSpPr>
        <p:spPr>
          <a:xfrm>
            <a:off x="128975" y="98625"/>
            <a:ext cx="8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Kodas</a:t>
            </a:r>
            <a:endParaRPr b="1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6"/>
          <p:cNvSpPr txBox="1"/>
          <p:nvPr/>
        </p:nvSpPr>
        <p:spPr>
          <a:xfrm>
            <a:off x="4689000" y="98625"/>
            <a:ext cx="12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Rezultatas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Logo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8308967" y="344091"/>
            <a:ext cx="474740" cy="510662"/>
            <a:chOff x="7684476" y="458788"/>
            <a:chExt cx="632987" cy="680883"/>
          </a:xfrm>
        </p:grpSpPr>
        <p:sp>
          <p:nvSpPr>
            <p:cNvPr id="60" name="Google Shape;60;p7"/>
            <p:cNvSpPr/>
            <p:nvPr/>
          </p:nvSpPr>
          <p:spPr>
            <a:xfrm>
              <a:off x="7684476" y="458788"/>
              <a:ext cx="632987" cy="680883"/>
            </a:xfrm>
            <a:custGeom>
              <a:rect b="b" l="l" r="r" t="t"/>
              <a:pathLst>
                <a:path extrusionOk="0" h="680883" w="632987">
                  <a:moveTo>
                    <a:pt x="0" y="0"/>
                  </a:moveTo>
                  <a:lnTo>
                    <a:pt x="0" y="365907"/>
                  </a:lnTo>
                  <a:cubicBezTo>
                    <a:pt x="0" y="431105"/>
                    <a:pt x="20936" y="495859"/>
                    <a:pt x="58800" y="548638"/>
                  </a:cubicBezTo>
                  <a:cubicBezTo>
                    <a:pt x="95772" y="600087"/>
                    <a:pt x="148335" y="640004"/>
                    <a:pt x="208026" y="661737"/>
                  </a:cubicBezTo>
                  <a:cubicBezTo>
                    <a:pt x="269944" y="684357"/>
                    <a:pt x="338989" y="687018"/>
                    <a:pt x="402689" y="669277"/>
                  </a:cubicBezTo>
                  <a:cubicBezTo>
                    <a:pt x="464606" y="651979"/>
                    <a:pt x="520288" y="615610"/>
                    <a:pt x="560824" y="566379"/>
                  </a:cubicBezTo>
                  <a:cubicBezTo>
                    <a:pt x="601806" y="516705"/>
                    <a:pt x="627196" y="455055"/>
                    <a:pt x="632096" y="390744"/>
                  </a:cubicBezTo>
                  <a:cubicBezTo>
                    <a:pt x="632542" y="382317"/>
                    <a:pt x="632987" y="374334"/>
                    <a:pt x="632987" y="365907"/>
                  </a:cubicBezTo>
                  <a:lnTo>
                    <a:pt x="632987" y="0"/>
                  </a:lnTo>
                  <a:lnTo>
                    <a:pt x="0" y="0"/>
                  </a:lnTo>
                  <a:close/>
                  <a:moveTo>
                    <a:pt x="605369" y="365907"/>
                  </a:moveTo>
                  <a:cubicBezTo>
                    <a:pt x="605369" y="425339"/>
                    <a:pt x="586660" y="483884"/>
                    <a:pt x="551915" y="532228"/>
                  </a:cubicBezTo>
                  <a:cubicBezTo>
                    <a:pt x="518061" y="579242"/>
                    <a:pt x="470397" y="616054"/>
                    <a:pt x="415607" y="636013"/>
                  </a:cubicBezTo>
                  <a:cubicBezTo>
                    <a:pt x="359034" y="656858"/>
                    <a:pt x="295780" y="659076"/>
                    <a:pt x="237426" y="642665"/>
                  </a:cubicBezTo>
                  <a:cubicBezTo>
                    <a:pt x="181299" y="626699"/>
                    <a:pt x="130963" y="593878"/>
                    <a:pt x="93545" y="549082"/>
                  </a:cubicBezTo>
                  <a:cubicBezTo>
                    <a:pt x="55681" y="503843"/>
                    <a:pt x="32963" y="447072"/>
                    <a:pt x="28063" y="388526"/>
                  </a:cubicBezTo>
                  <a:cubicBezTo>
                    <a:pt x="27618" y="380987"/>
                    <a:pt x="27173" y="373447"/>
                    <a:pt x="27173" y="366350"/>
                  </a:cubicBezTo>
                  <a:lnTo>
                    <a:pt x="27173" y="27942"/>
                  </a:lnTo>
                  <a:lnTo>
                    <a:pt x="604478" y="27942"/>
                  </a:lnTo>
                  <a:lnTo>
                    <a:pt x="604478" y="3659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8083155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7618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865329" y="873038"/>
              <a:ext cx="54345" cy="54109"/>
            </a:xfrm>
            <a:custGeom>
              <a:rect b="b" l="l" r="r" t="t"/>
              <a:pathLst>
                <a:path extrusionOk="0" h="54109" w="54345">
                  <a:moveTo>
                    <a:pt x="27173" y="0"/>
                  </a:moveTo>
                  <a:lnTo>
                    <a:pt x="0" y="0"/>
                  </a:lnTo>
                  <a:lnTo>
                    <a:pt x="0" y="54110"/>
                  </a:lnTo>
                  <a:lnTo>
                    <a:pt x="54345" y="54110"/>
                  </a:lnTo>
                  <a:lnTo>
                    <a:pt x="54345" y="26168"/>
                  </a:lnTo>
                  <a:cubicBezTo>
                    <a:pt x="39645" y="26168"/>
                    <a:pt x="28063" y="14636"/>
                    <a:pt x="2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781139" y="546595"/>
              <a:ext cx="440106" cy="435106"/>
            </a:xfrm>
            <a:custGeom>
              <a:rect b="b" l="l" r="r" t="t"/>
              <a:pathLst>
                <a:path extrusionOk="0" h="435106" w="440106">
                  <a:moveTo>
                    <a:pt x="30736" y="290074"/>
                  </a:moveTo>
                  <a:lnTo>
                    <a:pt x="31182" y="290518"/>
                  </a:lnTo>
                  <a:cubicBezTo>
                    <a:pt x="22273" y="300719"/>
                    <a:pt x="16482" y="313581"/>
                    <a:pt x="16482" y="328217"/>
                  </a:cubicBezTo>
                  <a:lnTo>
                    <a:pt x="16482" y="380553"/>
                  </a:lnTo>
                  <a:cubicBezTo>
                    <a:pt x="16482" y="410713"/>
                    <a:pt x="40982" y="435107"/>
                    <a:pt x="71272" y="435107"/>
                  </a:cubicBezTo>
                  <a:lnTo>
                    <a:pt x="149226" y="435107"/>
                  </a:lnTo>
                  <a:cubicBezTo>
                    <a:pt x="180408" y="435107"/>
                    <a:pt x="205799" y="409826"/>
                    <a:pt x="205799" y="378779"/>
                  </a:cubicBezTo>
                  <a:lnTo>
                    <a:pt x="205799" y="344628"/>
                  </a:lnTo>
                  <a:lnTo>
                    <a:pt x="205799" y="344628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28217"/>
                  </a:lnTo>
                  <a:lnTo>
                    <a:pt x="205799" y="314468"/>
                  </a:lnTo>
                  <a:cubicBezTo>
                    <a:pt x="205799" y="295397"/>
                    <a:pt x="234308" y="295397"/>
                    <a:pt x="234308" y="314468"/>
                  </a:cubicBez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28217"/>
                  </a:lnTo>
                  <a:lnTo>
                    <a:pt x="234308" y="344628"/>
                  </a:lnTo>
                  <a:lnTo>
                    <a:pt x="234308" y="344628"/>
                  </a:lnTo>
                  <a:lnTo>
                    <a:pt x="234308" y="378779"/>
                  </a:lnTo>
                  <a:cubicBezTo>
                    <a:pt x="234308" y="409826"/>
                    <a:pt x="259698" y="435107"/>
                    <a:pt x="290880" y="435107"/>
                  </a:cubicBezTo>
                  <a:lnTo>
                    <a:pt x="368834" y="435107"/>
                  </a:lnTo>
                  <a:cubicBezTo>
                    <a:pt x="399125" y="435107"/>
                    <a:pt x="423625" y="410713"/>
                    <a:pt x="423625" y="380553"/>
                  </a:cubicBezTo>
                  <a:lnTo>
                    <a:pt x="423625" y="328217"/>
                  </a:lnTo>
                  <a:cubicBezTo>
                    <a:pt x="423625" y="313581"/>
                    <a:pt x="417834" y="300275"/>
                    <a:pt x="408925" y="290518"/>
                  </a:cubicBezTo>
                  <a:lnTo>
                    <a:pt x="409370" y="290074"/>
                  </a:lnTo>
                  <a:cubicBezTo>
                    <a:pt x="417834" y="295840"/>
                    <a:pt x="428525" y="299388"/>
                    <a:pt x="439661" y="299388"/>
                  </a:cubicBezTo>
                  <a:lnTo>
                    <a:pt x="440106" y="299388"/>
                  </a:lnTo>
                  <a:lnTo>
                    <a:pt x="440106" y="245279"/>
                  </a:lnTo>
                  <a:lnTo>
                    <a:pt x="440106" y="244835"/>
                  </a:lnTo>
                  <a:lnTo>
                    <a:pt x="440106" y="217780"/>
                  </a:lnTo>
                  <a:cubicBezTo>
                    <a:pt x="440106" y="212458"/>
                    <a:pt x="440106" y="207579"/>
                    <a:pt x="439661" y="202257"/>
                  </a:cubicBezTo>
                  <a:lnTo>
                    <a:pt x="439661" y="108673"/>
                  </a:lnTo>
                  <a:lnTo>
                    <a:pt x="439216" y="108673"/>
                  </a:lnTo>
                  <a:lnTo>
                    <a:pt x="384425" y="108673"/>
                  </a:lnTo>
                  <a:lnTo>
                    <a:pt x="384425" y="54563"/>
                  </a:lnTo>
                  <a:lnTo>
                    <a:pt x="330080" y="54563"/>
                  </a:lnTo>
                  <a:lnTo>
                    <a:pt x="330080" y="28839"/>
                  </a:lnTo>
                  <a:cubicBezTo>
                    <a:pt x="330080" y="28839"/>
                    <a:pt x="330080" y="28839"/>
                    <a:pt x="330080" y="28839"/>
                  </a:cubicBezTo>
                  <a:lnTo>
                    <a:pt x="330080" y="10"/>
                  </a:lnTo>
                  <a:lnTo>
                    <a:pt x="220499" y="10"/>
                  </a:lnTo>
                  <a:lnTo>
                    <a:pt x="220499" y="10"/>
                  </a:lnTo>
                  <a:cubicBezTo>
                    <a:pt x="175508" y="-433"/>
                    <a:pt x="130517" y="13759"/>
                    <a:pt x="93545" y="39484"/>
                  </a:cubicBezTo>
                  <a:cubicBezTo>
                    <a:pt x="57463" y="64765"/>
                    <a:pt x="28954" y="100690"/>
                    <a:pt x="13809" y="141938"/>
                  </a:cubicBezTo>
                  <a:cubicBezTo>
                    <a:pt x="4900" y="165888"/>
                    <a:pt x="0" y="191612"/>
                    <a:pt x="0" y="217780"/>
                  </a:cubicBezTo>
                  <a:lnTo>
                    <a:pt x="0" y="244835"/>
                  </a:lnTo>
                  <a:lnTo>
                    <a:pt x="0" y="299388"/>
                  </a:lnTo>
                  <a:lnTo>
                    <a:pt x="445" y="299388"/>
                  </a:lnTo>
                  <a:cubicBezTo>
                    <a:pt x="11582" y="298945"/>
                    <a:pt x="21827" y="295840"/>
                    <a:pt x="30736" y="290074"/>
                  </a:cubicBezTo>
                  <a:close/>
                  <a:moveTo>
                    <a:pt x="177290" y="378779"/>
                  </a:moveTo>
                  <a:cubicBezTo>
                    <a:pt x="177290" y="394302"/>
                    <a:pt x="164372" y="407165"/>
                    <a:pt x="148781" y="407165"/>
                  </a:cubicBezTo>
                  <a:lnTo>
                    <a:pt x="71272" y="407165"/>
                  </a:lnTo>
                  <a:cubicBezTo>
                    <a:pt x="56572" y="407165"/>
                    <a:pt x="44991" y="395633"/>
                    <a:pt x="44991" y="380997"/>
                  </a:cubicBezTo>
                  <a:lnTo>
                    <a:pt x="44991" y="328217"/>
                  </a:lnTo>
                  <a:cubicBezTo>
                    <a:pt x="44991" y="312694"/>
                    <a:pt x="57909" y="299832"/>
                    <a:pt x="73500" y="299832"/>
                  </a:cubicBezTo>
                  <a:lnTo>
                    <a:pt x="149226" y="299832"/>
                  </a:lnTo>
                  <a:cubicBezTo>
                    <a:pt x="164817" y="299832"/>
                    <a:pt x="177735" y="312694"/>
                    <a:pt x="177735" y="328217"/>
                  </a:cubicBezTo>
                  <a:lnTo>
                    <a:pt x="177735" y="378779"/>
                  </a:lnTo>
                  <a:close/>
                  <a:moveTo>
                    <a:pt x="395116" y="380553"/>
                  </a:moveTo>
                  <a:cubicBezTo>
                    <a:pt x="395116" y="395189"/>
                    <a:pt x="383534" y="406721"/>
                    <a:pt x="368834" y="406721"/>
                  </a:cubicBezTo>
                  <a:lnTo>
                    <a:pt x="290880" y="406721"/>
                  </a:lnTo>
                  <a:cubicBezTo>
                    <a:pt x="275289" y="406721"/>
                    <a:pt x="262371" y="393859"/>
                    <a:pt x="262371" y="378336"/>
                  </a:cubicBezTo>
                  <a:lnTo>
                    <a:pt x="262371" y="328217"/>
                  </a:lnTo>
                  <a:cubicBezTo>
                    <a:pt x="262371" y="312694"/>
                    <a:pt x="275289" y="299832"/>
                    <a:pt x="290880" y="299832"/>
                  </a:cubicBezTo>
                  <a:lnTo>
                    <a:pt x="366607" y="299832"/>
                  </a:lnTo>
                  <a:cubicBezTo>
                    <a:pt x="382198" y="299832"/>
                    <a:pt x="395116" y="312694"/>
                    <a:pt x="395116" y="328217"/>
                  </a:cubicBezTo>
                  <a:lnTo>
                    <a:pt x="395116" y="380553"/>
                  </a:lnTo>
                  <a:close/>
                  <a:moveTo>
                    <a:pt x="55236" y="217780"/>
                  </a:moveTo>
                  <a:cubicBezTo>
                    <a:pt x="55236" y="196047"/>
                    <a:pt x="68600" y="176089"/>
                    <a:pt x="88645" y="167662"/>
                  </a:cubicBezTo>
                  <a:cubicBezTo>
                    <a:pt x="110918" y="158348"/>
                    <a:pt x="137199" y="165001"/>
                    <a:pt x="152345" y="183185"/>
                  </a:cubicBezTo>
                  <a:cubicBezTo>
                    <a:pt x="167935" y="204474"/>
                    <a:pt x="193326" y="217337"/>
                    <a:pt x="220053" y="217337"/>
                  </a:cubicBezTo>
                  <a:cubicBezTo>
                    <a:pt x="246780" y="217337"/>
                    <a:pt x="272171" y="204474"/>
                    <a:pt x="287762" y="182742"/>
                  </a:cubicBezTo>
                  <a:cubicBezTo>
                    <a:pt x="303353" y="164557"/>
                    <a:pt x="329634" y="158348"/>
                    <a:pt x="351907" y="167662"/>
                  </a:cubicBezTo>
                  <a:cubicBezTo>
                    <a:pt x="371507" y="176089"/>
                    <a:pt x="384870" y="196047"/>
                    <a:pt x="384870" y="217337"/>
                  </a:cubicBezTo>
                  <a:lnTo>
                    <a:pt x="384870" y="217337"/>
                  </a:lnTo>
                  <a:lnTo>
                    <a:pt x="384870" y="244835"/>
                  </a:lnTo>
                  <a:lnTo>
                    <a:pt x="384870" y="245722"/>
                  </a:lnTo>
                  <a:lnTo>
                    <a:pt x="384870" y="245722"/>
                  </a:lnTo>
                  <a:cubicBezTo>
                    <a:pt x="384870" y="259471"/>
                    <a:pt x="390216" y="271890"/>
                    <a:pt x="398679" y="281204"/>
                  </a:cubicBezTo>
                  <a:lnTo>
                    <a:pt x="398234" y="281647"/>
                  </a:lnTo>
                  <a:cubicBezTo>
                    <a:pt x="389325" y="275438"/>
                    <a:pt x="378189" y="271890"/>
                    <a:pt x="366607" y="271890"/>
                  </a:cubicBezTo>
                  <a:lnTo>
                    <a:pt x="290880" y="271890"/>
                  </a:lnTo>
                  <a:cubicBezTo>
                    <a:pt x="276180" y="271890"/>
                    <a:pt x="262371" y="277656"/>
                    <a:pt x="252571" y="286970"/>
                  </a:cubicBezTo>
                  <a:lnTo>
                    <a:pt x="252571" y="286970"/>
                  </a:lnTo>
                  <a:lnTo>
                    <a:pt x="252571" y="286970"/>
                  </a:lnTo>
                  <a:cubicBezTo>
                    <a:pt x="244553" y="277656"/>
                    <a:pt x="232971" y="271890"/>
                    <a:pt x="220053" y="271890"/>
                  </a:cubicBezTo>
                  <a:lnTo>
                    <a:pt x="220053" y="271890"/>
                  </a:lnTo>
                  <a:cubicBezTo>
                    <a:pt x="207581" y="271890"/>
                    <a:pt x="195553" y="277656"/>
                    <a:pt x="187535" y="286970"/>
                  </a:cubicBezTo>
                  <a:lnTo>
                    <a:pt x="187535" y="286970"/>
                  </a:lnTo>
                  <a:cubicBezTo>
                    <a:pt x="187535" y="286970"/>
                    <a:pt x="187535" y="286970"/>
                    <a:pt x="187535" y="286970"/>
                  </a:cubicBezTo>
                  <a:cubicBezTo>
                    <a:pt x="177290" y="277656"/>
                    <a:pt x="163926" y="271890"/>
                    <a:pt x="149226" y="271890"/>
                  </a:cubicBezTo>
                  <a:lnTo>
                    <a:pt x="73500" y="271890"/>
                  </a:lnTo>
                  <a:cubicBezTo>
                    <a:pt x="61918" y="271890"/>
                    <a:pt x="50782" y="275438"/>
                    <a:pt x="41872" y="281647"/>
                  </a:cubicBezTo>
                  <a:lnTo>
                    <a:pt x="41427" y="281204"/>
                  </a:lnTo>
                  <a:cubicBezTo>
                    <a:pt x="49891" y="271446"/>
                    <a:pt x="55236" y="259028"/>
                    <a:pt x="55236" y="244835"/>
                  </a:cubicBezTo>
                  <a:lnTo>
                    <a:pt x="55236" y="217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ffee Break">
  <p:cSld name="BIG_NUMBER_1">
    <p:bg>
      <p:bgPr>
        <a:solidFill>
          <a:srgbClr val="FE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00475" y="1363925"/>
            <a:ext cx="3943525" cy="39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/>
          <p:nvPr/>
        </p:nvSpPr>
        <p:spPr>
          <a:xfrm>
            <a:off x="1170650" y="3244100"/>
            <a:ext cx="2928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* Kavos pertraukėlė iki </a:t>
            </a:r>
            <a:endParaRPr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rPr>
              <a:t>Sugrįžę praneškite parašydami į chat’ą “+”</a:t>
            </a:r>
            <a:endParaRPr b="1" sz="1000">
              <a:solidFill>
                <a:srgbClr val="12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Pertraukėlė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2503500" y="3244088"/>
            <a:ext cx="1016700" cy="1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1000"/>
              <a:buFont typeface="Overpass"/>
              <a:buNone/>
              <a:defRPr b="1" sz="1000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00FF"/>
              </a:buClr>
              <a:buSzPts val="2800"/>
              <a:buFont typeface="Overpass"/>
              <a:buNone/>
              <a:defRPr b="1">
                <a:solidFill>
                  <a:srgbClr val="1200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BIG_NUMBER_1_1">
    <p:bg>
      <p:bgPr>
        <a:solidFill>
          <a:srgbClr val="A6DD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12469" l="0" r="0" t="22649"/>
          <a:stretch/>
        </p:blipFill>
        <p:spPr>
          <a:xfrm>
            <a:off x="3997175" y="1804075"/>
            <a:ext cx="5146825" cy="33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solidFill>
                  <a:srgbClr val="FEFFFF"/>
                </a:solidFill>
                <a:latin typeface="Montserrat"/>
                <a:ea typeface="Montserrat"/>
                <a:cs typeface="Montserrat"/>
                <a:sym typeface="Montserrat"/>
              </a:rPr>
              <a:t>Klausimai?</a:t>
            </a:r>
            <a:endParaRPr b="1" sz="4800">
              <a:solidFill>
                <a:srgbClr val="FE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nstration">
  <p:cSld name="BIG_NUMBER_1_1_1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b="13926" l="0" r="0" t="0"/>
          <a:stretch/>
        </p:blipFill>
        <p:spPr>
          <a:xfrm>
            <a:off x="4000500" y="716450"/>
            <a:ext cx="5143500" cy="4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/>
        </p:nvSpPr>
        <p:spPr>
          <a:xfrm>
            <a:off x="145375" y="226050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4800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ssgridgarden.com/#lt" TargetMode="External"/><Relationship Id="rId4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ctrTitle"/>
          </p:nvPr>
        </p:nvSpPr>
        <p:spPr>
          <a:xfrm>
            <a:off x="2454965" y="1963698"/>
            <a:ext cx="5287800" cy="179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CSS Grid</a:t>
            </a:r>
            <a:endParaRPr/>
          </a:p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2454965" y="4379486"/>
            <a:ext cx="5287800" cy="69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HTML / CSS</a:t>
            </a:r>
            <a:endParaRPr/>
          </a:p>
        </p:txBody>
      </p:sp>
      <p:sp>
        <p:nvSpPr>
          <p:cNvPr id="215" name="Google Shape;215;p31"/>
          <p:cNvSpPr txBox="1"/>
          <p:nvPr>
            <p:ph idx="2" type="body"/>
          </p:nvPr>
        </p:nvSpPr>
        <p:spPr>
          <a:xfrm>
            <a:off x="355997" y="1964267"/>
            <a:ext cx="1750800" cy="179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/>
          <p:nvPr>
            <p:ph idx="3" type="pic"/>
          </p:nvPr>
        </p:nvSpPr>
        <p:spPr>
          <a:xfrm>
            <a:off x="7742635" y="344091"/>
            <a:ext cx="1033500" cy="1033500"/>
          </a:xfrm>
          <a:prstGeom prst="rect">
            <a:avLst/>
          </a:prstGeom>
        </p:spPr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627" y="344100"/>
            <a:ext cx="1033499" cy="103018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6925140" y="2085239"/>
            <a:ext cx="1835100" cy="464100"/>
          </a:xfrm>
          <a:prstGeom prst="roundRect">
            <a:avLst>
              <a:gd fmla="val 50000" name="adj"/>
            </a:avLst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lt" sz="1600">
                <a:solidFill>
                  <a:srgbClr val="FEFFFF"/>
                </a:solidFill>
              </a:rPr>
              <a:t>HTML &amp; 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6941017" y="2778246"/>
            <a:ext cx="1835100" cy="4641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lt" sz="1600">
                <a:solidFill>
                  <a:srgbClr val="FEFFFF"/>
                </a:solidFill>
              </a:rPr>
              <a:t>13</a:t>
            </a:r>
            <a:r>
              <a:rPr b="1" i="0" lang="lt" sz="16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lt" sz="1600">
                <a:solidFill>
                  <a:srgbClr val="FEFFFF"/>
                </a:solidFill>
              </a:rPr>
              <a:t>paskaita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Kuris geriau?</a:t>
            </a:r>
            <a:endParaRPr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Flexbox VS Grid</a:t>
            </a:r>
            <a:endParaRPr/>
          </a:p>
        </p:txBody>
      </p:sp>
      <p:sp>
        <p:nvSpPr>
          <p:cNvPr id="295" name="Google Shape;295;p40"/>
          <p:cNvSpPr txBox="1"/>
          <p:nvPr/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Trumpai - priklauso nuo panaudojimo atvejo.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lt" sz="1800">
                <a:latin typeface="Overpass"/>
                <a:ea typeface="Overpass"/>
                <a:cs typeface="Overpass"/>
                <a:sym typeface="Overpass"/>
              </a:rPr>
              <a:t>Flexbox</a:t>
            </a: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 išdėstymas leidžia sukurti vienmatį išdėstymą, kuriame galite lengvai išplėsti arba sumažinti elementų dydžius. Juo patogu sulygiuoti elementus arba paskirstyti laisvą erdvę.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49215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lt" sz="1800">
                <a:latin typeface="Overpass"/>
                <a:ea typeface="Overpass"/>
                <a:cs typeface="Overpass"/>
                <a:sym typeface="Overpass"/>
              </a:rPr>
              <a:t>Grid</a:t>
            </a: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 išdėstymas leidžia sukurti bendrą, viso arba dalies, puslapio išdėstymą naudojant tinklelį. 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Patogu jeigu reikia suformuoti pagrindinių puslapių blokų išdėstymą, ypač jeigu išdėstymas kardinaliai keičiasi tarp skirtingų įrenginių ekranų.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Pagrindinės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sąvokos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Grid Container</a:t>
            </a:r>
            <a:endParaRPr/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Pagrindinės sąvokos</a:t>
            </a:r>
            <a:endParaRPr/>
          </a:p>
        </p:txBody>
      </p:sp>
      <p:sp>
        <p:nvSpPr>
          <p:cNvPr id="308" name="Google Shape;308;p42"/>
          <p:cNvSpPr txBox="1"/>
          <p:nvPr/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Jei norite, kad HTML elementas veiktų kaip grid container, turite nustatyti </a:t>
            </a:r>
            <a:r>
              <a:rPr lang="lt" sz="18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 savybę į grid arba </a:t>
            </a:r>
            <a:r>
              <a:rPr lang="lt" sz="1800">
                <a:solidFill>
                  <a:schemeClr val="dk2"/>
                </a:solidFill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inline-grid</a:t>
            </a: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. Grid konteineryje yra grid elementai, išdėstyti stulpeliuose ir eilutėse.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4924625" y="1547700"/>
            <a:ext cx="3862200" cy="1420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&lt;div class=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&lt;div class=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"item item-1"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&lt;div class=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"item item-2"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&lt;div class=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"item item-3"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100">
              <a:solidFill>
                <a:srgbClr val="96CB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Grid Item</a:t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Pagrindinės sąvokos</a:t>
            </a:r>
            <a:endParaRPr/>
          </a:p>
        </p:txBody>
      </p:sp>
      <p:sp>
        <p:nvSpPr>
          <p:cNvPr id="316" name="Google Shape;316;p43"/>
          <p:cNvSpPr txBox="1"/>
          <p:nvPr/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Grid konteinerio vaikai (t.y. tiesioginiai palikuonys).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4924625" y="1547700"/>
            <a:ext cx="3862200" cy="1572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&lt;div class=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&lt;div class=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"item"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&lt;div class=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"item"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&lt;p class=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"sub-item"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&gt;&lt;/p&gt;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&lt;div class=</a:t>
            </a:r>
            <a:r>
              <a:rPr lang="lt" sz="1100">
                <a:solidFill>
                  <a:srgbClr val="A8FF6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"item"</a:t>
            </a: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br>
              <a:rPr lang="lt" sz="1100">
                <a:solidFill>
                  <a:srgbClr val="F8F8F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lt" sz="1100">
                <a:solidFill>
                  <a:srgbClr val="96CB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100">
              <a:solidFill>
                <a:srgbClr val="96CBFE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Grid Line</a:t>
            </a:r>
            <a:endParaRPr/>
          </a:p>
        </p:txBody>
      </p:sp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Pagrindinės sąvokos</a:t>
            </a:r>
            <a:endParaRPr/>
          </a:p>
        </p:txBody>
      </p:sp>
      <p:sp>
        <p:nvSpPr>
          <p:cNvPr id="324" name="Google Shape;324;p44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Linijos sudaro grid struktūrą. Jos gali būti vertikalios (column grid lines) arba horizontalios (row grid lines) ir būti abiejose eilutės ar stulpelio pusėse.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Čia raudona linija yra stulpelių tinklelio linijos pavyzdys.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02" y="1998314"/>
            <a:ext cx="3862200" cy="287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Grid Cell</a:t>
            </a:r>
            <a:endParaRPr/>
          </a:p>
        </p:txBody>
      </p:sp>
      <p:sp>
        <p:nvSpPr>
          <p:cNvPr id="331" name="Google Shape;331;p45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Pagrindinės sąvokos</a:t>
            </a:r>
            <a:endParaRPr/>
          </a:p>
        </p:txBody>
      </p:sp>
      <p:sp>
        <p:nvSpPr>
          <p:cNvPr id="332" name="Google Shape;332;p45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Tarpas tarp dviejų gretimų eilučių ir dviejų gretimų stulpelių grid linijų.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02" y="1998314"/>
            <a:ext cx="3862200" cy="287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Grid Track</a:t>
            </a:r>
            <a:endParaRPr/>
          </a:p>
        </p:txBody>
      </p:sp>
      <p:sp>
        <p:nvSpPr>
          <p:cNvPr id="339" name="Google Shape;339;p46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Pagrindinės sąvokos</a:t>
            </a:r>
            <a:endParaRPr/>
          </a:p>
        </p:txBody>
      </p:sp>
      <p:sp>
        <p:nvSpPr>
          <p:cNvPr id="340" name="Google Shape;340;p46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Tarpas tarp dviejų gretimų tinklelio linijų.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Galite apie juos galvoti kaip apie tinklelio stulpelius ar eilutes.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02" y="1998314"/>
            <a:ext cx="3862200" cy="287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Grid Area</a:t>
            </a:r>
            <a:endParaRPr/>
          </a:p>
        </p:txBody>
      </p:sp>
      <p:sp>
        <p:nvSpPr>
          <p:cNvPr id="347" name="Google Shape;347;p47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Pagrindinės sąvokos</a:t>
            </a:r>
            <a:endParaRPr/>
          </a:p>
        </p:txBody>
      </p:sp>
      <p:sp>
        <p:nvSpPr>
          <p:cNvPr id="348" name="Google Shape;348;p47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Tinklelio sritį gali sudaryti bet koks tinklelio langelių skaičius.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00" y="1998317"/>
            <a:ext cx="3862200" cy="287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3375900" y="2260500"/>
            <a:ext cx="1236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Pereiti Grid Garden žaidimą</a:t>
            </a:r>
            <a:endParaRPr/>
          </a:p>
        </p:txBody>
      </p:sp>
      <p:sp>
        <p:nvSpPr>
          <p:cNvPr id="360" name="Google Shape;360;p49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Užduotis 1</a:t>
            </a:r>
            <a:endParaRPr/>
          </a:p>
        </p:txBody>
      </p:sp>
      <p:sp>
        <p:nvSpPr>
          <p:cNvPr id="361" name="Google Shape;361;p49"/>
          <p:cNvSpPr txBox="1"/>
          <p:nvPr>
            <p:ph idx="2" type="body"/>
          </p:nvPr>
        </p:nvSpPr>
        <p:spPr>
          <a:xfrm>
            <a:off x="360300" y="1547700"/>
            <a:ext cx="38622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Nuoroda: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 u="sng">
                <a:solidFill>
                  <a:srgbClr val="12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Grid_Garden_Game</a:t>
            </a:r>
            <a:endParaRPr>
              <a:solidFill>
                <a:srgbClr val="1200FF"/>
              </a:solidFill>
            </a:endParaRPr>
          </a:p>
        </p:txBody>
      </p:sp>
      <p:pic>
        <p:nvPicPr>
          <p:cNvPr id="362" name="Google Shape;362;p49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834700" y="1547700"/>
            <a:ext cx="4949100" cy="2838900"/>
          </a:xfrm>
          <a:prstGeom prst="roundRect">
            <a:avLst>
              <a:gd fmla="val 922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CSS Grid</a:t>
            </a:r>
            <a:endParaRPr/>
          </a:p>
        </p:txBody>
      </p:sp>
      <p:sp>
        <p:nvSpPr>
          <p:cNvPr id="225" name="Google Shape;225;p32"/>
          <p:cNvSpPr txBox="1"/>
          <p:nvPr>
            <p:ph type="title"/>
          </p:nvPr>
        </p:nvSpPr>
        <p:spPr>
          <a:xfrm>
            <a:off x="360293" y="1028780"/>
            <a:ext cx="3865500" cy="102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Paskaitos eiga</a:t>
            </a:r>
            <a:endParaRPr/>
          </a:p>
        </p:txBody>
      </p:sp>
      <p:sp>
        <p:nvSpPr>
          <p:cNvPr id="226" name="Google Shape;226;p32"/>
          <p:cNvSpPr txBox="1"/>
          <p:nvPr>
            <p:ph idx="5" type="body"/>
          </p:nvPr>
        </p:nvSpPr>
        <p:spPr>
          <a:xfrm>
            <a:off x="5607494" y="2395058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idx="6" type="body"/>
          </p:nvPr>
        </p:nvSpPr>
        <p:spPr>
          <a:xfrm>
            <a:off x="5607494" y="3252307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 txBox="1"/>
          <p:nvPr>
            <p:ph idx="7" type="body"/>
          </p:nvPr>
        </p:nvSpPr>
        <p:spPr>
          <a:xfrm>
            <a:off x="5607494" y="4109558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/>
          <p:nvPr>
            <p:ph idx="14" type="pic"/>
          </p:nvPr>
        </p:nvSpPr>
        <p:spPr>
          <a:xfrm>
            <a:off x="4990580" y="2395745"/>
            <a:ext cx="474600" cy="474600"/>
          </a:xfrm>
          <a:prstGeom prst="rect">
            <a:avLst/>
          </a:prstGeom>
        </p:spPr>
      </p:sp>
      <p:sp>
        <p:nvSpPr>
          <p:cNvPr id="230" name="Google Shape;230;p32"/>
          <p:cNvSpPr/>
          <p:nvPr>
            <p:ph idx="15" type="pic"/>
          </p:nvPr>
        </p:nvSpPr>
        <p:spPr>
          <a:xfrm>
            <a:off x="4990580" y="3252295"/>
            <a:ext cx="474600" cy="474600"/>
          </a:xfrm>
          <a:prstGeom prst="rect">
            <a:avLst/>
          </a:prstGeom>
        </p:spPr>
      </p:sp>
      <p:sp>
        <p:nvSpPr>
          <p:cNvPr id="231" name="Google Shape;231;p32"/>
          <p:cNvSpPr/>
          <p:nvPr>
            <p:ph idx="16" type="pic"/>
          </p:nvPr>
        </p:nvSpPr>
        <p:spPr>
          <a:xfrm>
            <a:off x="4990580" y="4108845"/>
            <a:ext cx="474600" cy="474600"/>
          </a:xfrm>
          <a:prstGeom prst="rect">
            <a:avLst/>
          </a:prstGeom>
        </p:spPr>
      </p:sp>
      <p:sp>
        <p:nvSpPr>
          <p:cNvPr id="232" name="Google Shape;232;p32"/>
          <p:cNvSpPr txBox="1"/>
          <p:nvPr>
            <p:ph idx="5" type="body"/>
          </p:nvPr>
        </p:nvSpPr>
        <p:spPr>
          <a:xfrm>
            <a:off x="977218" y="2395758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Grid išdėstymas</a:t>
            </a:r>
            <a:endParaRPr/>
          </a:p>
        </p:txBody>
      </p:sp>
      <p:sp>
        <p:nvSpPr>
          <p:cNvPr id="233" name="Google Shape;233;p32"/>
          <p:cNvSpPr txBox="1"/>
          <p:nvPr>
            <p:ph idx="6" type="body"/>
          </p:nvPr>
        </p:nvSpPr>
        <p:spPr>
          <a:xfrm>
            <a:off x="977218" y="3253007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Grid ir Flexbox skirtumai</a:t>
            </a:r>
            <a:endParaRPr/>
          </a:p>
        </p:txBody>
      </p:sp>
      <p:sp>
        <p:nvSpPr>
          <p:cNvPr id="234" name="Google Shape;234;p32"/>
          <p:cNvSpPr txBox="1"/>
          <p:nvPr>
            <p:ph idx="7" type="body"/>
          </p:nvPr>
        </p:nvSpPr>
        <p:spPr>
          <a:xfrm>
            <a:off x="977218" y="4110258"/>
            <a:ext cx="3176700" cy="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P</a:t>
            </a:r>
            <a:r>
              <a:rPr lang="lt"/>
              <a:t>raktinės užduotys</a:t>
            </a:r>
            <a:endParaRPr/>
          </a:p>
        </p:txBody>
      </p:sp>
      <p:pic>
        <p:nvPicPr>
          <p:cNvPr id="235" name="Google Shape;235;p32"/>
          <p:cNvPicPr preferRelativeResize="0"/>
          <p:nvPr>
            <p:ph idx="1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05" y="2396445"/>
            <a:ext cx="474600" cy="474600"/>
          </a:xfrm>
          <a:prstGeom prst="rect">
            <a:avLst/>
          </a:prstGeom>
        </p:spPr>
      </p:pic>
      <p:sp>
        <p:nvSpPr>
          <p:cNvPr id="236" name="Google Shape;236;p32"/>
          <p:cNvSpPr/>
          <p:nvPr>
            <p:ph idx="15" type="pic"/>
          </p:nvPr>
        </p:nvSpPr>
        <p:spPr>
          <a:xfrm>
            <a:off x="360305" y="3252995"/>
            <a:ext cx="474600" cy="474600"/>
          </a:xfrm>
          <a:prstGeom prst="rect">
            <a:avLst/>
          </a:prstGeom>
        </p:spPr>
      </p:sp>
      <p:sp>
        <p:nvSpPr>
          <p:cNvPr id="237" name="Google Shape;237;p32"/>
          <p:cNvSpPr/>
          <p:nvPr>
            <p:ph idx="16" type="pic"/>
          </p:nvPr>
        </p:nvSpPr>
        <p:spPr>
          <a:xfrm>
            <a:off x="360305" y="4109545"/>
            <a:ext cx="474600" cy="474600"/>
          </a:xfrm>
          <a:prstGeom prst="rect">
            <a:avLst/>
          </a:prstGeom>
        </p:spPr>
      </p:sp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0" y="3253000"/>
            <a:ext cx="474600" cy="4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00" y="4109550"/>
            <a:ext cx="474600" cy="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Grid istorija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Kas yra Grid išdėstymas?</a:t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Grid istorija</a:t>
            </a:r>
            <a:endParaRPr/>
          </a:p>
        </p:txBody>
      </p:sp>
      <p:sp>
        <p:nvSpPr>
          <p:cNvPr id="251" name="Google Shape;251;p34"/>
          <p:cNvSpPr txBox="1"/>
          <p:nvPr>
            <p:ph idx="2" type="body"/>
          </p:nvPr>
        </p:nvSpPr>
        <p:spPr>
          <a:xfrm>
            <a:off x="360300" y="1547700"/>
            <a:ext cx="43680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Vienas iš paprasčiausių būdų </a:t>
            </a:r>
            <a:r>
              <a:rPr lang="lt">
                <a:solidFill>
                  <a:schemeClr val="dk1"/>
                </a:solidFill>
              </a:rPr>
              <a:t>pasiekti</a:t>
            </a:r>
            <a:r>
              <a:rPr lang="lt">
                <a:solidFill>
                  <a:schemeClr val="dk1"/>
                </a:solidFill>
              </a:rPr>
              <a:t> </a:t>
            </a:r>
            <a:r>
              <a:rPr b="1" lang="lt">
                <a:solidFill>
                  <a:schemeClr val="dk1"/>
                </a:solidFill>
              </a:rPr>
              <a:t>organizuotą </a:t>
            </a:r>
            <a:r>
              <a:rPr lang="lt">
                <a:solidFill>
                  <a:schemeClr val="dk1"/>
                </a:solidFill>
              </a:rPr>
              <a:t>dizainą yra Grid (liet. tinklelio) išdėstymo taikymas.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Grid išdėstymo technika yra plačiai naudojama net ir spaudos maketavime.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Grid padeda sulygiuoti puslapio elementus pagal </a:t>
            </a:r>
            <a:r>
              <a:rPr b="1" lang="lt">
                <a:solidFill>
                  <a:schemeClr val="dk1"/>
                </a:solidFill>
              </a:rPr>
              <a:t>stulpelius ir eilutes.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Užuomazgos</a:t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Grid istorija</a:t>
            </a:r>
            <a:endParaRPr/>
          </a:p>
        </p:txBody>
      </p:sp>
      <p:sp>
        <p:nvSpPr>
          <p:cNvPr id="258" name="Google Shape;258;p35"/>
          <p:cNvSpPr txBox="1"/>
          <p:nvPr>
            <p:ph idx="2" type="body"/>
          </p:nvPr>
        </p:nvSpPr>
        <p:spPr>
          <a:xfrm>
            <a:off x="360300" y="1547700"/>
            <a:ext cx="4269000" cy="33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Grid išdėstymas</a:t>
            </a:r>
            <a:r>
              <a:rPr lang="lt">
                <a:solidFill>
                  <a:schemeClr val="dk1"/>
                </a:solidFill>
              </a:rPr>
              <a:t> pirmiausia buvo naudojamas </a:t>
            </a:r>
            <a:r>
              <a:rPr b="1" lang="lt">
                <a:solidFill>
                  <a:schemeClr val="dk1"/>
                </a:solidFill>
              </a:rPr>
              <a:t>maketuojant leidyboje</a:t>
            </a:r>
            <a:r>
              <a:rPr lang="lt">
                <a:solidFill>
                  <a:schemeClr val="dk1"/>
                </a:solidFill>
              </a:rPr>
              <a:t> - organizuojant spausdintų puslapių išdėstymą.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Tiek spausdintas puslapis, tiek virtualus turi </a:t>
            </a:r>
            <a:r>
              <a:rPr b="1" lang="lt">
                <a:solidFill>
                  <a:schemeClr val="dk1"/>
                </a:solidFill>
              </a:rPr>
              <a:t>daug bendro</a:t>
            </a:r>
            <a:r>
              <a:rPr lang="lt">
                <a:solidFill>
                  <a:schemeClr val="dk1"/>
                </a:solidFill>
              </a:rPr>
              <a:t>, todėl juos naudojame ir kurdami internetinius puslapius bei </a:t>
            </a:r>
            <a:r>
              <a:rPr lang="lt">
                <a:solidFill>
                  <a:schemeClr val="dk1"/>
                </a:solidFill>
              </a:rPr>
              <a:t>programas</a:t>
            </a:r>
            <a:r>
              <a:rPr lang="l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Grid kūrimas virtualiam puslapiui yra šiek tiek sudėtingesnis nei fizinio puslapio - </a:t>
            </a:r>
            <a:r>
              <a:rPr b="1" lang="lt">
                <a:solidFill>
                  <a:schemeClr val="dk1"/>
                </a:solidFill>
              </a:rPr>
              <a:t>naršyklės informaciją tvarko skirtingai, o ir ekranai skiriasi</a:t>
            </a:r>
            <a:r>
              <a:rPr lang="lt">
                <a:solidFill>
                  <a:schemeClr val="dk1"/>
                </a:solidFill>
              </a:rPr>
              <a:t>. Tačiau, principas išlieka tas pats.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Grid išdėstymo pavyzdžiai realiame gyvenime</a:t>
            </a:r>
            <a:endParaRPr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Grid istorija</a:t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5" y="1927123"/>
            <a:ext cx="3975000" cy="2936400"/>
          </a:xfrm>
          <a:prstGeom prst="roundRect">
            <a:avLst>
              <a:gd fmla="val 5924" name="adj"/>
            </a:avLst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725" y="1927125"/>
            <a:ext cx="4218900" cy="2936400"/>
          </a:xfrm>
          <a:prstGeom prst="roundRect">
            <a:avLst>
              <a:gd fmla="val 670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Grid išdėstymo pavyzdžiai virtualiai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Grid istorija</a:t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00" y="2360400"/>
            <a:ext cx="4503600" cy="2568900"/>
          </a:xfrm>
          <a:prstGeom prst="roundRect">
            <a:avLst>
              <a:gd fmla="val 9778" name="adj"/>
            </a:avLst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312" y="2113575"/>
            <a:ext cx="4084200" cy="2815800"/>
          </a:xfrm>
          <a:prstGeom prst="roundRect">
            <a:avLst>
              <a:gd fmla="val 704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Flexbox VS Grid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360300" y="854750"/>
            <a:ext cx="7711500" cy="41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Pagrindinis skirtumas</a:t>
            </a:r>
            <a:endParaRPr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360293" y="345488"/>
            <a:ext cx="4211700" cy="34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lt"/>
              <a:t>Flexbox VS Grid</a:t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499" y="1547700"/>
            <a:ext cx="3862200" cy="180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3603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Flexbox buvo sukurtas išdėstymui </a:t>
            </a:r>
            <a:r>
              <a:rPr b="1" lang="lt" sz="1800">
                <a:latin typeface="Overpass"/>
                <a:ea typeface="Overpass"/>
                <a:cs typeface="Overpass"/>
                <a:sym typeface="Overpass"/>
              </a:rPr>
              <a:t>vienoje</a:t>
            </a: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 dimensijoje (eilutėje arba stulpelyje).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Grid buvo sukurtas išdėstymui </a:t>
            </a:r>
            <a:r>
              <a:rPr b="1" lang="lt" sz="1800">
                <a:latin typeface="Overpass"/>
                <a:ea typeface="Overpass"/>
                <a:cs typeface="Overpass"/>
                <a:sym typeface="Overpass"/>
              </a:rPr>
              <a:t>dviejose</a:t>
            </a:r>
            <a:r>
              <a:rPr lang="lt" sz="1800">
                <a:latin typeface="Overpass"/>
                <a:ea typeface="Overpass"/>
                <a:cs typeface="Overpass"/>
                <a:sym typeface="Overpass"/>
              </a:rPr>
              <a:t> dimensijose  (eilutėms ir stulpeliams tuo pačiu metu).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4921500" y="1547700"/>
            <a:ext cx="3862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 Academ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 Academ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4611CBA61D1D46B77278723EF8E0B6" ma:contentTypeVersion="12" ma:contentTypeDescription="Create a new document." ma:contentTypeScope="" ma:versionID="0733bac8d87cb2f65c25f727472c1f26">
  <xsd:schema xmlns:xsd="http://www.w3.org/2001/XMLSchema" xmlns:xs="http://www.w3.org/2001/XMLSchema" xmlns:p="http://schemas.microsoft.com/office/2006/metadata/properties" xmlns:ns2="d2a4cd15-3cfd-41d6-8176-15b04c6afb70" xmlns:ns3="c5f77c03-4c2c-4f22-839f-757deb61ca13" targetNamespace="http://schemas.microsoft.com/office/2006/metadata/properties" ma:root="true" ma:fieldsID="119c1c78f1b23de1b98be916d5426ee3" ns2:_="" ns3:_="">
    <xsd:import namespace="d2a4cd15-3cfd-41d6-8176-15b04c6afb70"/>
    <xsd:import namespace="c5f77c03-4c2c-4f22-839f-757deb61ca1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4cd15-3cfd-41d6-8176-15b04c6afb70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f00a109-fcd0-44f6-b988-7507babe26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77c03-4c2c-4f22-839f-757deb61ca1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f730af3-85eb-4935-b0ee-f155d9961955}" ma:internalName="TaxCatchAll" ma:showField="CatchAllData" ma:web="c5f77c03-4c2c-4f22-839f-757deb61ca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a4cd15-3cfd-41d6-8176-15b04c6afb70">
      <Terms xmlns="http://schemas.microsoft.com/office/infopath/2007/PartnerControls"/>
    </lcf76f155ced4ddcb4097134ff3c332f>
    <TaxCatchAll xmlns="c5f77c03-4c2c-4f22-839f-757deb61ca13" xsi:nil="true"/>
  </documentManagement>
</p:properties>
</file>

<file path=customXml/itemProps1.xml><?xml version="1.0" encoding="utf-8"?>
<ds:datastoreItem xmlns:ds="http://schemas.openxmlformats.org/officeDocument/2006/customXml" ds:itemID="{1190CB0B-F3E0-4CAE-8D69-5956283A3139}"/>
</file>

<file path=customXml/itemProps2.xml><?xml version="1.0" encoding="utf-8"?>
<ds:datastoreItem xmlns:ds="http://schemas.openxmlformats.org/officeDocument/2006/customXml" ds:itemID="{C84EB9C5-B06A-4591-AEA6-FD0B8B23A576}"/>
</file>

<file path=customXml/itemProps3.xml><?xml version="1.0" encoding="utf-8"?>
<ds:datastoreItem xmlns:ds="http://schemas.openxmlformats.org/officeDocument/2006/customXml" ds:itemID="{4F8C4F13-EEBB-4E14-8EFD-DB41C0FE70EB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0x0101007E4611CBA61D1D46B77278723EF8E0B6</vt:lpwstr>
  </property>
</Properties>
</file>